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3" r:id="rId3"/>
    <p:sldId id="256" r:id="rId4"/>
    <p:sldId id="257" r:id="rId5"/>
    <p:sldId id="262" r:id="rId6"/>
    <p:sldId id="259" r:id="rId7"/>
    <p:sldId id="270" r:id="rId8"/>
    <p:sldId id="271" r:id="rId9"/>
  </p:sldIdLst>
  <p:sldSz cx="12192000" cy="6858000"/>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93" autoAdjust="0"/>
  </p:normalViewPr>
  <p:slideViewPr>
    <p:cSldViewPr snapToGrid="0">
      <p:cViewPr varScale="1">
        <p:scale>
          <a:sx n="48" d="100"/>
          <a:sy n="48" d="100"/>
        </p:scale>
        <p:origin x="53" y="6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gs" Target="tags/tag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2:51:27"/>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ECE450-D824-4DA5-9434-F2B85860FE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E48B83-0E7A-403B-ACBB-DB9EB7D796E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CE450-D824-4DA5-9434-F2B85860FE3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E48B83-0E7A-403B-ACBB-DB9EB7D796E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image" Target="../media/image7.wmf"/><Relationship Id="rId4" Type="http://schemas.openxmlformats.org/officeDocument/2006/relationships/oleObject" Target="../embeddings/oleObject2.bin"/><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2506412"/>
          </a:xfrm>
        </p:spPr>
        <p:txBody>
          <a:bodyPr/>
          <a:lstStyle/>
          <a:p>
            <a:r>
              <a:rPr lang="en-US" altLang="zh-CN" dirty="0"/>
              <a:t>Optimization Methods</a:t>
            </a:r>
            <a:br>
              <a:rPr lang="en-US" altLang="zh-CN" dirty="0"/>
            </a:br>
            <a:br>
              <a:rPr lang="en-US" altLang="zh-CN" dirty="0"/>
            </a:br>
            <a:r>
              <a:rPr lang="en-US" altLang="zh-CN" dirty="0"/>
              <a:t>Lab 1 Session</a:t>
            </a:r>
            <a:endParaRPr lang="zh-CN" altLang="en-US" dirty="0"/>
          </a:p>
        </p:txBody>
      </p:sp>
      <p:sp>
        <p:nvSpPr>
          <p:cNvPr id="3" name="内容占位符 2"/>
          <p:cNvSpPr>
            <a:spLocks noGrp="1"/>
          </p:cNvSpPr>
          <p:nvPr>
            <p:ph idx="1"/>
          </p:nvPr>
        </p:nvSpPr>
        <p:spPr>
          <a:xfrm>
            <a:off x="693821" y="3323682"/>
            <a:ext cx="10515600" cy="1325563"/>
          </a:xfrm>
        </p:spPr>
        <p:txBody>
          <a:bodyPr/>
          <a:lstStyle/>
          <a:p>
            <a:pPr marL="0" indent="0">
              <a:buNone/>
            </a:pPr>
            <a:r>
              <a:rPr lang="en-US" altLang="zh-CN" dirty="0"/>
              <a:t>  12112217 </a:t>
            </a:r>
            <a:r>
              <a:rPr lang="zh-CN" altLang="en-US" dirty="0"/>
              <a:t>神远洋</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5642" y="465221"/>
            <a:ext cx="5085347" cy="521970"/>
          </a:xfrm>
          <a:prstGeom prst="rect">
            <a:avLst/>
          </a:prstGeom>
          <a:noFill/>
        </p:spPr>
        <p:txBody>
          <a:bodyPr wrap="square" rtlCol="0">
            <a:spAutoFit/>
          </a:bodyPr>
          <a:lstStyle/>
          <a:p>
            <a:r>
              <a:rPr lang="en-US" altLang="zh-CN" sz="2800" dirty="0"/>
              <a:t>Question1</a:t>
            </a:r>
            <a:endParaRPr lang="zh-CN" altLang="en-US" sz="2800" dirty="0"/>
          </a:p>
        </p:txBody>
      </p:sp>
      <mc:AlternateContent xmlns:mc="http://schemas.openxmlformats.org/markup-compatibility/2006">
        <mc:Choice xmlns:a14="http://schemas.microsoft.com/office/drawing/2010/main" Requires="a14">
          <p:sp>
            <p:nvSpPr>
              <p:cNvPr id="6" name="文本框 5"/>
              <p:cNvSpPr txBox="1"/>
              <p:nvPr/>
            </p:nvSpPr>
            <p:spPr>
              <a:xfrm>
                <a:off x="272716" y="1315453"/>
                <a:ext cx="11742821" cy="2308324"/>
              </a:xfrm>
              <a:prstGeom prst="rect">
                <a:avLst/>
              </a:prstGeom>
              <a:noFill/>
            </p:spPr>
            <p:txBody>
              <a:bodyPr wrap="square" rtlCol="0">
                <a:spAutoFit/>
              </a:bodyPr>
              <a:lstStyle/>
              <a:p>
                <a:r>
                  <a:rPr lang="en-US" altLang="zh-CN" sz="2400" dirty="0"/>
                  <a:t>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oMath>
                </a14:m>
                <a:endParaRPr lang="en-US" altLang="zh-CN" sz="2400" dirty="0"/>
              </a:p>
              <a:p>
                <a:r>
                  <a:rPr lang="en-US" altLang="zh-CN" sz="2400" dirty="0"/>
                  <a:t>Since if we ignore the repeat solution, we know that the number is n!, however, we can figure out that for n-city TSP, one group of solutions which means they can be viewed as the same is n. At the same time, each road has two direction, so we need to divide it by 2. </a:t>
                </a:r>
                <a:endParaRPr lang="en-US" altLang="zh-CN" sz="2400" dirty="0"/>
              </a:p>
              <a:p>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272716" y="1315453"/>
                <a:ext cx="11742821" cy="2308324"/>
              </a:xfrm>
              <a:prstGeom prst="rect">
                <a:avLst/>
              </a:prstGeom>
              <a:blipFill rotWithShape="1">
                <a:blip r:embed="rId1"/>
                <a:stretch>
                  <a:fillRect l="-3" t="-16" r="1" b="20"/>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5642" y="465221"/>
            <a:ext cx="5085347" cy="521970"/>
          </a:xfrm>
          <a:prstGeom prst="rect">
            <a:avLst/>
          </a:prstGeom>
          <a:noFill/>
        </p:spPr>
        <p:txBody>
          <a:bodyPr wrap="square" rtlCol="0">
            <a:spAutoFit/>
          </a:bodyPr>
          <a:lstStyle/>
          <a:p>
            <a:r>
              <a:rPr lang="en-US" altLang="zh-CN" sz="2800" dirty="0"/>
              <a:t>Question2</a:t>
            </a:r>
            <a:endParaRPr lang="zh-CN" altLang="en-US" sz="2800" dirty="0"/>
          </a:p>
        </p:txBody>
      </p:sp>
      <mc:AlternateContent xmlns:mc="http://schemas.openxmlformats.org/markup-compatibility/2006">
        <mc:Choice xmlns:a14="http://schemas.microsoft.com/office/drawing/2010/main" Requires="a14">
          <p:sp>
            <p:nvSpPr>
              <p:cNvPr id="6" name="文本框 5"/>
              <p:cNvSpPr txBox="1"/>
              <p:nvPr/>
            </p:nvSpPr>
            <p:spPr>
              <a:xfrm>
                <a:off x="272716" y="1315453"/>
                <a:ext cx="11742821" cy="2770505"/>
              </a:xfrm>
              <a:prstGeom prst="rect">
                <a:avLst/>
              </a:prstGeom>
              <a:noFill/>
            </p:spPr>
            <p:txBody>
              <a:bodyPr wrap="square" rtlCol="0">
                <a:spAutoFit/>
              </a:bodyPr>
              <a:lstStyle/>
              <a:p>
                <a:r>
                  <a:rPr lang="en-US" altLang="zh-CN" sz="2400" dirty="0"/>
                  <a:t>This problem can be divided into two steps. First choose </a:t>
                </a:r>
                <a:r>
                  <a:rPr lang="en-US" altLang="zh-CN" sz="2400" dirty="0"/>
                  <a:t>how many machines will be used, and second part is to schedule 4 jobs.</a:t>
                </a:r>
                <a:endParaRPr lang="en-US" altLang="zh-CN" sz="2400" dirty="0"/>
              </a:p>
              <a:p>
                <a:r>
                  <a:rPr lang="en-US" altLang="zh-CN" sz="2400" dirty="0"/>
                  <a:t>0+0+4:   1</a:t>
                </a:r>
                <a:endParaRPr lang="en-US" altLang="zh-CN" sz="2400" dirty="0"/>
              </a:p>
              <a:p>
                <a:r>
                  <a:rPr lang="en-US" altLang="zh-CN" sz="2400" dirty="0"/>
                  <a:t>0+1+3:   </a:t>
                </a:r>
                <a14:m>
                  <m:oMath xmlns:m="http://schemas.openxmlformats.org/officeDocument/2006/math">
                    <m:sSubSup>
                      <m:sSubSupPr>
                        <m:ctrlPr>
                          <a:rPr lang="en-US" altLang="zh-CN" sz="2400" i="1" smtClean="0">
                            <a:solidFill>
                              <a:srgbClr val="836967"/>
                            </a:solidFill>
                            <a:latin typeface="Cambria Math" panose="02040503050406030204" pitchFamily="18" charset="0"/>
                          </a:rPr>
                        </m:ctrlPr>
                      </m:sSubSupPr>
                      <m:e>
                        <m:r>
                          <a:rPr lang="en-US" altLang="zh-CN" sz="2400" i="1" smtClean="0">
                            <a:latin typeface="Cambria Math" panose="02040503050406030204" pitchFamily="18" charset="0"/>
                          </a:rPr>
                          <m:t>𝐶</m:t>
                        </m:r>
                      </m:e>
                      <m:sub>
                        <m:r>
                          <a:rPr lang="en-US" altLang="zh-CN" sz="2400" b="0" i="1" smtClean="0">
                            <a:latin typeface="Cambria Math" panose="02040503050406030204" pitchFamily="18" charset="0"/>
                          </a:rPr>
                          <m:t>4</m:t>
                        </m:r>
                      </m:sub>
                      <m:sup>
                        <m:r>
                          <a:rPr lang="en-US" altLang="zh-CN" sz="2400" b="0" i="1" smtClean="0">
                            <a:latin typeface="Cambria Math" panose="02040503050406030204" pitchFamily="18" charset="0"/>
                          </a:rPr>
                          <m:t>1</m:t>
                        </m:r>
                      </m:sup>
                    </m:sSubSup>
                  </m:oMath>
                </a14:m>
                <a:endParaRPr lang="en-US" altLang="zh-CN" sz="2400" dirty="0"/>
              </a:p>
              <a:p>
                <a:r>
                  <a:rPr lang="en-US" altLang="zh-CN" sz="2400" dirty="0"/>
                  <a:t>0+2+2:   </a:t>
                </a:r>
                <a14:m>
                  <m:oMath xmlns:m="http://schemas.openxmlformats.org/officeDocument/2006/math">
                    <m:sSubSup>
                      <m:sSubSupPr>
                        <m:ctrlPr>
                          <a:rPr lang="en-US" altLang="zh-CN" sz="2400" i="1" smtClean="0">
                            <a:solidFill>
                              <a:srgbClr val="836967"/>
                            </a:solidFill>
                            <a:latin typeface="Cambria Math" panose="02040503050406030204" pitchFamily="18" charset="0"/>
                          </a:rPr>
                        </m:ctrlPr>
                      </m:sSubSupPr>
                      <m:e>
                        <m:r>
                          <a:rPr lang="en-US" altLang="zh-CN" sz="2400" i="1" smtClean="0">
                            <a:latin typeface="Cambria Math" panose="02040503050406030204" pitchFamily="18" charset="0"/>
                          </a:rPr>
                          <m:t>𝐶</m:t>
                        </m:r>
                      </m:e>
                      <m:sub>
                        <m:r>
                          <a:rPr lang="en-US" altLang="zh-CN" sz="2400" b="0" i="1" smtClean="0">
                            <a:latin typeface="Cambria Math" panose="02040503050406030204" pitchFamily="18" charset="0"/>
                          </a:rPr>
                          <m:t>4</m:t>
                        </m:r>
                      </m:sub>
                      <m:sup>
                        <m:r>
                          <a:rPr lang="en-US" altLang="zh-CN" sz="2400" b="0" i="1" smtClean="0">
                            <a:latin typeface="Cambria Math" panose="02040503050406030204" pitchFamily="18" charset="0"/>
                          </a:rPr>
                          <m:t>2</m:t>
                        </m:r>
                      </m:sup>
                    </m:sSubSup>
                  </m:oMath>
                </a14:m>
                <a:r>
                  <a:rPr lang="en-US" altLang="zh-CN" sz="2400" dirty="0"/>
                  <a:t>/2=3</a:t>
                </a:r>
                <a:endParaRPr lang="en-US" altLang="zh-CN" sz="2400" dirty="0"/>
              </a:p>
              <a:p>
                <a:r>
                  <a:rPr lang="en-US" altLang="zh-CN" sz="2400" dirty="0"/>
                  <a:t>1+1+2:   </a:t>
                </a:r>
                <a14:m>
                  <m:oMath xmlns:m="http://schemas.openxmlformats.org/officeDocument/2006/math">
                    <m:sSubSup>
                      <m:sSubSupPr>
                        <m:ctrlPr>
                          <a:rPr lang="en-US" altLang="zh-CN" sz="2400" i="1" smtClean="0">
                            <a:solidFill>
                              <a:srgbClr val="836967"/>
                            </a:solidFill>
                            <a:latin typeface="Cambria Math" panose="02040503050406030204" pitchFamily="18" charset="0"/>
                          </a:rPr>
                        </m:ctrlPr>
                      </m:sSubSupPr>
                      <m:e>
                        <m:r>
                          <a:rPr lang="en-US" altLang="zh-CN" sz="2400" i="1" smtClean="0">
                            <a:latin typeface="Cambria Math" panose="02040503050406030204" pitchFamily="18" charset="0"/>
                          </a:rPr>
                          <m:t>𝐶</m:t>
                        </m:r>
                      </m:e>
                      <m:sub>
                        <m:r>
                          <a:rPr lang="en-US" altLang="zh-CN" sz="2400" b="0" i="1" smtClean="0">
                            <a:latin typeface="Cambria Math" panose="02040503050406030204" pitchFamily="18" charset="0"/>
                          </a:rPr>
                          <m:t>4</m:t>
                        </m:r>
                      </m:sub>
                      <m:sup>
                        <m:r>
                          <a:rPr lang="en-US" altLang="zh-CN" sz="2400" b="0" i="1" smtClean="0">
                            <a:latin typeface="Cambria Math" panose="02040503050406030204" pitchFamily="18" charset="0"/>
                          </a:rPr>
                          <m:t>2</m:t>
                        </m:r>
                      </m:sup>
                    </m:sSubSup>
                  </m:oMath>
                </a14:m>
                <a:endParaRPr lang="en-US" altLang="zh-CN" sz="2400" dirty="0"/>
              </a:p>
              <a:p>
                <a:r>
                  <a:rPr lang="en-US" altLang="zh-CN" sz="2400" dirty="0"/>
                  <a:t>The result can be expressed as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i="1" smtClean="0">
                            <a:solidFill>
                              <a:srgbClr val="836967"/>
                            </a:solidFill>
                            <a:latin typeface="Cambria Math" panose="02040503050406030204" pitchFamily="18" charset="0"/>
                          </a:rPr>
                        </m:ctrlPr>
                      </m:sSubSupPr>
                      <m:e>
                        <m:r>
                          <a:rPr lang="en-US" altLang="zh-CN" sz="2400" b="0" i="1" smtClean="0">
                            <a:solidFill>
                              <a:srgbClr val="836967"/>
                            </a:solidFill>
                            <a:latin typeface="Cambria Math" panose="02040503050406030204" pitchFamily="18" charset="0"/>
                          </a:rPr>
                          <m:t>(</m:t>
                        </m:r>
                        <m:r>
                          <a:rPr lang="en-US" altLang="zh-CN" sz="2400" i="1" smtClean="0">
                            <a:latin typeface="Cambria Math" panose="02040503050406030204" pitchFamily="18" charset="0"/>
                          </a:rPr>
                          <m:t>𝐶</m:t>
                        </m:r>
                      </m:e>
                      <m:sub>
                        <m:r>
                          <a:rPr lang="en-US" altLang="zh-CN" sz="2400" b="0" i="1" smtClean="0">
                            <a:latin typeface="Cambria Math" panose="02040503050406030204" pitchFamily="18" charset="0"/>
                          </a:rPr>
                          <m:t>4</m:t>
                        </m:r>
                      </m:sub>
                      <m:sup>
                        <m:r>
                          <a:rPr lang="en-US" altLang="zh-CN" sz="2400" b="0" i="1" smtClean="0">
                            <a:latin typeface="Cambria Math" panose="02040503050406030204" pitchFamily="18" charset="0"/>
                          </a:rPr>
                          <m:t>1</m:t>
                        </m:r>
                      </m:sup>
                    </m:sSubSup>
                    <m:r>
                      <a:rPr lang="en-US" altLang="zh-CN" sz="2400" b="0" i="1" smtClean="0">
                        <a:latin typeface="Cambria Math" panose="02040503050406030204" pitchFamily="18" charset="0"/>
                      </a:rPr>
                      <m:t>+</m:t>
                    </m:r>
                    <m:sSubSup>
                      <m:sSubSupPr>
                        <m:ctrlPr>
                          <a:rPr lang="en-US" altLang="zh-CN" sz="2400" i="1" smtClean="0">
                            <a:solidFill>
                              <a:srgbClr val="836967"/>
                            </a:solidFill>
                            <a:latin typeface="Cambria Math" panose="02040503050406030204" pitchFamily="18" charset="0"/>
                          </a:rPr>
                        </m:ctrlPr>
                      </m:sSubSupPr>
                      <m:e>
                        <m:r>
                          <a:rPr lang="en-US" altLang="zh-CN" sz="2400" i="1" smtClean="0">
                            <a:latin typeface="Cambria Math" panose="02040503050406030204" pitchFamily="18" charset="0"/>
                          </a:rPr>
                          <m:t>𝐶</m:t>
                        </m:r>
                      </m:e>
                      <m:sub>
                        <m:r>
                          <a:rPr lang="en-US" altLang="zh-CN" sz="2400" b="0" i="1" smtClean="0">
                            <a:latin typeface="Cambria Math" panose="02040503050406030204" pitchFamily="18" charset="0"/>
                          </a:rPr>
                          <m:t>4</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sSubSup>
                      <m:sSubSupPr>
                        <m:ctrlPr>
                          <a:rPr lang="en-US" altLang="zh-CN" sz="2400" i="1" smtClean="0">
                            <a:solidFill>
                              <a:srgbClr val="836967"/>
                            </a:solidFill>
                            <a:latin typeface="Cambria Math" panose="02040503050406030204" pitchFamily="18" charset="0"/>
                          </a:rPr>
                        </m:ctrlPr>
                      </m:sSubSupPr>
                      <m:e>
                        <m:r>
                          <a:rPr lang="en-US" altLang="zh-CN" sz="2400" i="1" smtClean="0">
                            <a:latin typeface="Cambria Math" panose="02040503050406030204" pitchFamily="18" charset="0"/>
                          </a:rPr>
                          <m:t>𝐶</m:t>
                        </m:r>
                      </m:e>
                      <m:sub>
                        <m:r>
                          <a:rPr lang="en-US" altLang="zh-CN" sz="2400" b="0" i="1" smtClean="0">
                            <a:latin typeface="Cambria Math" panose="02040503050406030204" pitchFamily="18" charset="0"/>
                          </a:rPr>
                          <m:t>4</m:t>
                        </m:r>
                      </m:sub>
                      <m:sup>
                        <m:r>
                          <a:rPr lang="en-US" altLang="zh-CN" sz="2400" b="0" i="1" smtClean="0">
                            <a:latin typeface="Cambria Math" panose="02040503050406030204" pitchFamily="18" charset="0"/>
                          </a:rPr>
                          <m:t>2</m:t>
                        </m:r>
                      </m:sup>
                    </m:sSubSup>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14</m:t>
                    </m:r>
                  </m:oMath>
                </a14:m>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272716" y="1315453"/>
                <a:ext cx="11742821" cy="2770505"/>
              </a:xfrm>
              <a:prstGeom prst="rect">
                <a:avLst/>
              </a:prstGeom>
              <a:blipFill rotWithShape="1">
                <a:blip r:embed="rId1"/>
                <a:stretch>
                  <a:fillRect l="-3" t="-13" r="1" b="13"/>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6224697" y="3143981"/>
              <a:ext cx="360" cy="360"/>
            </p14:xfrm>
          </p:contentPart>
        </mc:Choice>
        <mc:Fallback xmlns="">
          <p:pic>
            <p:nvPicPr>
              <p:cNvPr id="2" name="墨迹 1"/>
            </p:nvPicPr>
            <p:blipFill>
              <a:blip r:embed="rId3"/>
            </p:blipFill>
            <p:spPr>
              <a:xfrm>
                <a:off x="6224697" y="3143981"/>
                <a:ext cx="360" cy="360"/>
              </a:xfrm>
              <a:prstGeom prst="rect"/>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5642" y="465221"/>
            <a:ext cx="5085347" cy="521970"/>
          </a:xfrm>
          <a:prstGeom prst="rect">
            <a:avLst/>
          </a:prstGeom>
          <a:noFill/>
        </p:spPr>
        <p:txBody>
          <a:bodyPr wrap="square" rtlCol="0">
            <a:spAutoFit/>
          </a:bodyPr>
          <a:lstStyle/>
          <a:p>
            <a:r>
              <a:rPr lang="en-US" altLang="zh-CN" sz="2800" dirty="0"/>
              <a:t>Question3</a:t>
            </a:r>
            <a:endParaRPr lang="zh-CN" altLang="en-US" sz="2800" dirty="0"/>
          </a:p>
        </p:txBody>
      </p:sp>
      <mc:AlternateContent xmlns:mc="http://schemas.openxmlformats.org/markup-compatibility/2006">
        <mc:Choice xmlns:a14="http://schemas.microsoft.com/office/drawing/2010/main" Requires="a14">
          <p:sp>
            <p:nvSpPr>
              <p:cNvPr id="6" name="文本框 5"/>
              <p:cNvSpPr txBox="1"/>
              <p:nvPr/>
            </p:nvSpPr>
            <p:spPr>
              <a:xfrm>
                <a:off x="224589" y="1379621"/>
                <a:ext cx="11742821" cy="1398905"/>
              </a:xfrm>
              <a:prstGeom prst="rect">
                <a:avLst/>
              </a:prstGeom>
              <a:noFill/>
            </p:spPr>
            <p:txBody>
              <a:bodyPr wrap="square" rtlCol="0">
                <a:spAutoFit/>
              </a:bodyPr>
              <a:lstStyle/>
              <a:p>
                <a:r>
                  <a:rPr lang="en-US" altLang="zh-CN" sz="2800" dirty="0">
                    <a:ea typeface="+mn-lt"/>
                    <a:cs typeface="+mn-lt"/>
                  </a:rPr>
                  <a:t>For each job, it has two choice of machine. Therefore the total number including repeated result is </a:t>
                </a:r>
                <a14:m>
                  <m:oMath xmlns:m="http://schemas.openxmlformats.org/officeDocument/2006/math">
                    <m:sSup>
                      <m:sSupPr>
                        <m:ctrlPr>
                          <a:rPr lang="en-US" altLang="zh-CN" sz="2800" i="1" dirty="0" smtClean="0">
                            <a:solidFill>
                              <a:srgbClr val="836967"/>
                            </a:solidFill>
                            <a:latin typeface="Cambria Math" panose="02040503050406030204" pitchFamily="18" charset="0"/>
                            <a:ea typeface="+mn-lt"/>
                            <a:cs typeface="Cambria Math" panose="02040503050406030204" pitchFamily="18" charset="0"/>
                          </a:rPr>
                        </m:ctrlPr>
                      </m:sSupPr>
                      <m:e>
                        <m:r>
                          <a:rPr lang="en-US" altLang="zh-CN" sz="2800" dirty="0" smtClean="0">
                            <a:latin typeface="Cambria Math" panose="02040503050406030204" pitchFamily="18" charset="0"/>
                            <a:ea typeface="MS Mincho" panose="02020609040205080304" charset="-128"/>
                            <a:cs typeface="Cambria Math" panose="02040503050406030204" pitchFamily="18" charset="0"/>
                          </a:rPr>
                          <m:t>2</m:t>
                        </m:r>
                      </m:e>
                      <m:sup>
                        <m:r>
                          <a:rPr lang="en-US" altLang="zh-CN" sz="2800" i="1" dirty="0" smtClean="0">
                            <a:latin typeface="Cambria Math" panose="02040503050406030204" pitchFamily="18" charset="0"/>
                            <a:ea typeface="+mn-lt"/>
                            <a:cs typeface="Cambria Math" panose="02040503050406030204" pitchFamily="18" charset="0"/>
                          </a:rPr>
                          <m:t>𝑛</m:t>
                        </m:r>
                      </m:sup>
                    </m:sSup>
                  </m:oMath>
                </a14:m>
                <a:r>
                  <a:rPr lang="en-US" altLang="zh-CN" sz="2800" dirty="0">
                    <a:ea typeface="+mn-lt"/>
                    <a:cs typeface="+mn-lt"/>
                  </a:rPr>
                  <a:t>. Now we consider repeated result. Every same solution has 2. Hence final result is </a:t>
                </a:r>
                <a14:m>
                  <m:oMath xmlns:m="http://schemas.openxmlformats.org/officeDocument/2006/math">
                    <m:sSup>
                      <m:sSupPr>
                        <m:ctrlPr>
                          <a:rPr lang="en-US" altLang="zh-CN" sz="2800" i="1" dirty="0" smtClean="0">
                            <a:solidFill>
                              <a:srgbClr val="836967"/>
                            </a:solidFill>
                            <a:latin typeface="Cambria Math" panose="02040503050406030204" pitchFamily="18" charset="0"/>
                            <a:ea typeface="+mn-lt"/>
                            <a:cs typeface="Cambria Math" panose="02040503050406030204" pitchFamily="18" charset="0"/>
                          </a:rPr>
                        </m:ctrlPr>
                      </m:sSupPr>
                      <m:e>
                        <m:r>
                          <a:rPr lang="en-US" altLang="zh-CN" sz="2800" dirty="0" smtClean="0">
                            <a:latin typeface="Cambria Math" panose="02040503050406030204" pitchFamily="18" charset="0"/>
                            <a:ea typeface="MS Mincho" panose="02020609040205080304" charset="-128"/>
                            <a:cs typeface="Cambria Math" panose="02040503050406030204" pitchFamily="18" charset="0"/>
                          </a:rPr>
                          <m:t>2</m:t>
                        </m:r>
                      </m:e>
                      <m:sup>
                        <m:r>
                          <a:rPr lang="en-US" altLang="zh-CN" sz="2800" i="1" dirty="0" smtClean="0">
                            <a:latin typeface="Cambria Math" panose="02040503050406030204" pitchFamily="18" charset="0"/>
                            <a:ea typeface="+mn-lt"/>
                            <a:cs typeface="Cambria Math" panose="02040503050406030204" pitchFamily="18" charset="0"/>
                          </a:rPr>
                          <m:t>𝑛</m:t>
                        </m:r>
                        <m:r>
                          <a:rPr lang="en-US" altLang="zh-CN" sz="2800" i="0" dirty="0" smtClean="0">
                            <a:latin typeface="Cambria Math" panose="02040503050406030204" pitchFamily="18" charset="0"/>
                            <a:ea typeface="MS Mincho" panose="02020609040205080304" charset="-128"/>
                            <a:cs typeface="Cambria Math" panose="02040503050406030204" pitchFamily="18" charset="0"/>
                          </a:rPr>
                          <m:t>−</m:t>
                        </m:r>
                        <m:r>
                          <a:rPr lang="en-US" altLang="zh-CN" sz="2800" i="0" dirty="0" smtClean="0">
                            <a:latin typeface="Cambria Math" panose="02040503050406030204" pitchFamily="18" charset="0"/>
                            <a:ea typeface="MS Mincho" panose="02020609040205080304" charset="-128"/>
                            <a:cs typeface="Cambria Math" panose="02040503050406030204" pitchFamily="18" charset="0"/>
                          </a:rPr>
                          <m:t>1</m:t>
                        </m:r>
                      </m:sup>
                    </m:sSup>
                  </m:oMath>
                </a14:m>
                <a:endParaRPr lang="en-US" altLang="zh-CN" sz="2800" dirty="0">
                  <a:ea typeface="+mn-lt"/>
                  <a:cs typeface="+mn-lt"/>
                </a:endParaRPr>
              </a:p>
            </p:txBody>
          </p:sp>
        </mc:Choice>
        <mc:Fallback>
          <p:sp>
            <p:nvSpPr>
              <p:cNvPr id="6" name="文本框 5"/>
              <p:cNvSpPr txBox="1">
                <a:spLocks noRot="1" noChangeAspect="1" noMove="1" noResize="1" noEditPoints="1" noAdjustHandles="1" noChangeArrowheads="1" noChangeShapeType="1" noTextEdit="1"/>
              </p:cNvSpPr>
              <p:nvPr/>
            </p:nvSpPr>
            <p:spPr>
              <a:xfrm>
                <a:off x="224589" y="1379621"/>
                <a:ext cx="11742821" cy="1398905"/>
              </a:xfrm>
              <a:prstGeom prst="rect">
                <a:avLst/>
              </a:prstGeom>
              <a:blipFill rotWithShape="1">
                <a:blip r:embed="rId1"/>
                <a:stretch>
                  <a:fillRect l="-4" t="-29" r="2" b="29"/>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77516" y="449179"/>
            <a:ext cx="5085347" cy="521970"/>
          </a:xfrm>
          <a:prstGeom prst="rect">
            <a:avLst/>
          </a:prstGeom>
          <a:noFill/>
        </p:spPr>
        <p:txBody>
          <a:bodyPr wrap="square" rtlCol="0">
            <a:spAutoFit/>
          </a:bodyPr>
          <a:lstStyle/>
          <a:p>
            <a:r>
              <a:rPr lang="en-US" altLang="zh-CN" sz="2800" dirty="0"/>
              <a:t>Question4</a:t>
            </a:r>
            <a:endParaRPr lang="zh-CN" altLang="en-US" sz="2800" dirty="0"/>
          </a:p>
        </p:txBody>
      </p:sp>
      <mc:AlternateContent xmlns:mc="http://schemas.openxmlformats.org/markup-compatibility/2006">
        <mc:Choice xmlns:a14="http://schemas.microsoft.com/office/drawing/2010/main" Requires="a14">
          <p:sp>
            <p:nvSpPr>
              <p:cNvPr id="6" name="文本框 5"/>
              <p:cNvSpPr txBox="1"/>
              <p:nvPr/>
            </p:nvSpPr>
            <p:spPr>
              <a:xfrm>
                <a:off x="272716" y="1315453"/>
                <a:ext cx="11742821" cy="847090"/>
              </a:xfrm>
              <a:prstGeom prst="rect">
                <a:avLst/>
              </a:prstGeom>
              <a:noFill/>
            </p:spPr>
            <p:txBody>
              <a:bodyPr wrap="square" rtlCol="0">
                <a:spAutoFit/>
              </a:bodyPr>
              <a:lstStyle/>
              <a:p>
                <a:r>
                  <a:rPr lang="en-US" altLang="zh-CN" sz="2400" dirty="0"/>
                  <a:t>Each items has two choice, whether is chosen or not. For n items, the total number of choice is </a:t>
                </a:r>
                <a14:m>
                  <m:oMath xmlns:m="http://schemas.openxmlformats.org/officeDocument/2006/math">
                    <m:sSup>
                      <m:sSupPr>
                        <m:ctrlPr>
                          <a:rPr lang="en-US" altLang="zh-CN" sz="2400" i="1" dirty="0" smtClean="0">
                            <a:solidFill>
                              <a:srgbClr val="836967"/>
                            </a:solidFill>
                            <a:latin typeface="Cambria Math" panose="02040503050406030204" pitchFamily="18" charset="0"/>
                          </a:rPr>
                        </m:ctrlPr>
                      </m:sSupPr>
                      <m:e>
                        <m:r>
                          <a:rPr lang="en-US" altLang="zh-CN" sz="2400" dirty="0" smtClean="0">
                            <a:latin typeface="Cambria Math" panose="02040503050406030204" pitchFamily="18" charset="0"/>
                          </a:rPr>
                          <m:t>2</m:t>
                        </m:r>
                      </m:e>
                      <m:sup>
                        <m:r>
                          <a:rPr lang="en-US" altLang="zh-CN" sz="2400" i="1" dirty="0" smtClean="0">
                            <a:latin typeface="Cambria Math" panose="02040503050406030204" pitchFamily="18" charset="0"/>
                          </a:rPr>
                          <m:t>𝑛</m:t>
                        </m:r>
                      </m:sup>
                    </m:sSup>
                  </m:oMath>
                </a14:m>
                <a:r>
                  <a:rPr lang="en-US" altLang="zh-CN" sz="2400" dirty="0"/>
                  <a:t>, since n = 30, therefore the result is </a:t>
                </a:r>
                <a14:m>
                  <m:oMath xmlns:m="http://schemas.openxmlformats.org/officeDocument/2006/math">
                    <m:sSup>
                      <m:sSupPr>
                        <m:ctrlPr>
                          <a:rPr lang="en-US" altLang="zh-CN" sz="2400" i="1" dirty="0">
                            <a:latin typeface="Cambria Math" panose="02040503050406030204" pitchFamily="18" charset="0"/>
                            <a:cs typeface="Cambria Math" panose="02040503050406030204" pitchFamily="18" charset="0"/>
                          </a:rPr>
                        </m:ctrlPr>
                      </m:sSupPr>
                      <m:e>
                        <m:r>
                          <a:rPr lang="en-US" altLang="zh-CN" sz="2400" i="1" dirty="0">
                            <a:latin typeface="Cambria Math" panose="02040503050406030204" pitchFamily="18" charset="0"/>
                            <a:cs typeface="Cambria Math" panose="02040503050406030204" pitchFamily="18" charset="0"/>
                          </a:rPr>
                          <m:t>2</m:t>
                        </m:r>
                      </m:e>
                      <m:sup>
                        <m:r>
                          <a:rPr lang="en-US" altLang="zh-CN" sz="2400" i="1" dirty="0">
                            <a:latin typeface="Cambria Math" panose="02040503050406030204" pitchFamily="18" charset="0"/>
                            <a:cs typeface="Cambria Math" panose="02040503050406030204" pitchFamily="18" charset="0"/>
                          </a:rPr>
                          <m:t>30</m:t>
                        </m:r>
                      </m:sup>
                    </m:sSup>
                  </m:oMath>
                </a14:m>
                <a:r>
                  <a:rPr lang="en-US" altLang="zh-CN" sz="2400" dirty="0"/>
                  <a:t>. </a:t>
                </a:r>
                <a:endParaRPr lang="en-US" altLang="zh-CN" sz="2400" dirty="0"/>
              </a:p>
            </p:txBody>
          </p:sp>
        </mc:Choice>
        <mc:Fallback>
          <p:sp>
            <p:nvSpPr>
              <p:cNvPr id="6" name="文本框 5"/>
              <p:cNvSpPr txBox="1">
                <a:spLocks noRot="1" noChangeAspect="1" noMove="1" noResize="1" noEditPoints="1" noAdjustHandles="1" noChangeArrowheads="1" noChangeShapeType="1" noTextEdit="1"/>
              </p:cNvSpPr>
              <p:nvPr/>
            </p:nvSpPr>
            <p:spPr>
              <a:xfrm>
                <a:off x="272716" y="1315453"/>
                <a:ext cx="11742821" cy="847090"/>
              </a:xfrm>
              <a:prstGeom prst="rect">
                <a:avLst/>
              </a:prstGeom>
              <a:blipFill rotWithShape="1">
                <a:blip r:embed="rId1"/>
                <a:stretch>
                  <a:fillRect l="-3" t="-43" r="1" b="43"/>
                </a:stretch>
              </a:blipFill>
            </p:spPr>
            <p:txBody>
              <a:bodyPr/>
              <a:lstStyle/>
              <a:p>
                <a:r>
                  <a:rPr lang="zh-CN" altLang="en-US">
                    <a:noFill/>
                  </a:rPr>
                  <a:t> </a:t>
                </a:r>
              </a:p>
            </p:txBody>
          </p:sp>
        </mc:Fallback>
      </mc:AlternateContent>
      <p:graphicFrame>
        <p:nvGraphicFramePr>
          <p:cNvPr id="2" name="对象 1">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3" name="" r:id="rId2" imgW="114300" imgH="215900" progId="Equation.KSEE3">
                  <p:embed/>
                </p:oleObj>
              </mc:Choice>
              <mc:Fallback>
                <p:oleObj name="" r:id="rId2" imgW="114300" imgH="215900" progId="Equation.KSEE3">
                  <p:embed/>
                  <p:pic>
                    <p:nvPicPr>
                      <p:cNvPr id="0" name="图片 1024"/>
                      <p:cNvPicPr/>
                      <p:nvPr/>
                    </p:nvPicPr>
                    <p:blipFill>
                      <a:blip r:embed="rId3"/>
                      <a:stretch>
                        <a:fillRect/>
                      </a:stretch>
                    </p:blipFill>
                    <p:spPr>
                      <a:xfrm>
                        <a:off x="6038850" y="3321050"/>
                        <a:ext cx="114300" cy="21590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6032500" y="3346450"/>
          <a:ext cx="127000" cy="165100"/>
        </p:xfrm>
        <a:graphic>
          <a:graphicData uri="http://schemas.openxmlformats.org/presentationml/2006/ole">
            <mc:AlternateContent xmlns:mc="http://schemas.openxmlformats.org/markup-compatibility/2006">
              <mc:Choice xmlns:v="urn:schemas-microsoft-com:vml" Requires="v">
                <p:oleObj spid="_x0000_s7" name="" r:id="rId4" imgW="127000" imgH="165100" progId="Equation.KSEE3">
                  <p:embed/>
                </p:oleObj>
              </mc:Choice>
              <mc:Fallback>
                <p:oleObj name="" r:id="rId4" imgW="127000" imgH="165100" progId="Equation.KSEE3">
                  <p:embed/>
                  <p:pic>
                    <p:nvPicPr>
                      <p:cNvPr id="0" name="图片 1025"/>
                      <p:cNvPicPr/>
                      <p:nvPr/>
                    </p:nvPicPr>
                    <p:blipFill>
                      <a:blip r:embed="rId5"/>
                      <a:stretch>
                        <a:fillRect/>
                      </a:stretch>
                    </p:blipFill>
                    <p:spPr>
                      <a:xfrm>
                        <a:off x="6032500" y="3346450"/>
                        <a:ext cx="127000" cy="165100"/>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rot="16200000">
            <a:off x="2249805" y="-1887855"/>
            <a:ext cx="6476365" cy="103765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rot="16200000">
            <a:off x="2654935" y="-2338070"/>
            <a:ext cx="6574790" cy="11516995"/>
          </a:xfrm>
          <a:prstGeom prst="rect">
            <a:avLst/>
          </a:prstGeom>
        </p:spPr>
      </p:pic>
    </p:spTree>
  </p:cSld>
  <p:clrMapOvr>
    <a:masterClrMapping/>
  </p:clrMapOvr>
</p:sld>
</file>

<file path=ppt/tags/tag1.xml><?xml version="1.0" encoding="utf-8"?>
<p:tagLst xmlns:p="http://schemas.openxmlformats.org/presentationml/2006/main">
  <p:tag name="COMMONDATA" val="eyJoZGlkIjoiNWU3M2U5ZjNiMjY4YzU2ZWI3NTk4MWZlZTA3ODVkNDgifQ=="/>
  <p:tag name="commondata" val="eyJoZGlkIjoiMWFmMGZjMTgxMTY1YTEyZjAyYjRhY2QzMTllNmFiMG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976</Words>
  <Application>WPS 演示</Application>
  <PresentationFormat>宽屏</PresentationFormat>
  <Paragraphs>27</Paragraphs>
  <Slides>7</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7</vt:i4>
      </vt:variant>
    </vt:vector>
  </HeadingPairs>
  <TitlesOfParts>
    <vt:vector size="20" baseType="lpstr">
      <vt:lpstr>Arial</vt:lpstr>
      <vt:lpstr>宋体</vt:lpstr>
      <vt:lpstr>Wingdings</vt:lpstr>
      <vt:lpstr>Cambria Math</vt:lpstr>
      <vt:lpstr>等线 Light</vt:lpstr>
      <vt:lpstr>等线</vt:lpstr>
      <vt:lpstr>微软雅黑</vt:lpstr>
      <vt:lpstr>Arial Unicode MS</vt:lpstr>
      <vt:lpstr>Calibri</vt:lpstr>
      <vt:lpstr>MS Mincho</vt:lpstr>
      <vt:lpstr>Office 主题​​</vt:lpstr>
      <vt:lpstr>Equation.KSEE3</vt:lpstr>
      <vt:lpstr>Equation.KSEE3</vt:lpstr>
      <vt:lpstr>Optimization Methods  Lab 1 Session</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纪茂 史</dc:creator>
  <cp:lastModifiedBy>人间烟火</cp:lastModifiedBy>
  <cp:revision>7</cp:revision>
  <dcterms:created xsi:type="dcterms:W3CDTF">2024-02-23T08:13:00Z</dcterms:created>
  <dcterms:modified xsi:type="dcterms:W3CDTF">2024-02-25T03:39:03Z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324D84ED9CF7454FBDEC0BA9C464F58F_12</vt:lpwstr>
  </property>
  <property fmtid="{D5CDD505-2E9C-101B-9397-08002B2CF9AE}" pid="3" name="KSOProductBuildVer">
    <vt:lpwstr>2052-12.1.0.16250</vt:lpwstr>
  </property>
</Properties>
</file>